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4" r:id="rId9"/>
    <p:sldId id="263" r:id="rId10"/>
    <p:sldId id="266" r:id="rId11"/>
    <p:sldId id="271" r:id="rId12"/>
    <p:sldId id="267" r:id="rId13"/>
    <p:sldId id="272" r:id="rId14"/>
    <p:sldId id="268" r:id="rId15"/>
    <p:sldId id="274" r:id="rId16"/>
    <p:sldId id="273" r:id="rId17"/>
    <p:sldId id="275" r:id="rId18"/>
    <p:sldId id="269" r:id="rId19"/>
    <p:sldId id="276" r:id="rId20"/>
    <p:sldId id="277" r:id="rId21"/>
    <p:sldId id="278" r:id="rId22"/>
    <p:sldId id="265" r:id="rId23"/>
    <p:sldId id="279" r:id="rId24"/>
    <p:sldId id="284" r:id="rId25"/>
    <p:sldId id="280" r:id="rId26"/>
    <p:sldId id="283" r:id="rId27"/>
    <p:sldId id="281" r:id="rId28"/>
    <p:sldId id="282" r:id="rId29"/>
    <p:sldId id="287" r:id="rId30"/>
    <p:sldId id="285" r:id="rId31"/>
    <p:sldId id="286" r:id="rId32"/>
    <p:sldId id="289" r:id="rId33"/>
    <p:sldId id="290" r:id="rId34"/>
    <p:sldId id="291" r:id="rId35"/>
    <p:sldId id="292" r:id="rId36"/>
    <p:sldId id="288" r:id="rId37"/>
    <p:sldId id="270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17"/>
  </p:normalViewPr>
  <p:slideViewPr>
    <p:cSldViewPr snapToGrid="0" snapToObjects="1">
      <p:cViewPr varScale="1">
        <p:scale>
          <a:sx n="94" d="100"/>
          <a:sy n="94" d="100"/>
        </p:scale>
        <p:origin x="1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10.tiff>
</file>

<file path=ppt/media/image11.png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77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0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3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4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3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03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3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82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81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1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5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23589-D1FE-5045-809F-56B69D3AD8BF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399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sj.com/articles/sohn-stock-tips-may-not-be-worth-peanuts-1524592131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3E244-3922-D44A-BDDE-31FE380511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 6: Time Series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96B840-45D0-D847-91CA-D41E2A0F4A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Non-Stationary Models</a:t>
            </a:r>
          </a:p>
          <a:p>
            <a:r>
              <a:rPr lang="en-US" dirty="0"/>
              <a:t>Signal + Noise</a:t>
            </a:r>
          </a:p>
          <a:p>
            <a:r>
              <a:rPr lang="en-US" dirty="0"/>
              <a:t>ARIMA</a:t>
            </a:r>
          </a:p>
          <a:p>
            <a:r>
              <a:rPr lang="en-US" dirty="0"/>
              <a:t>ARUMA</a:t>
            </a:r>
          </a:p>
        </p:txBody>
      </p:sp>
    </p:spTree>
    <p:extLst>
      <p:ext uri="{BB962C8B-B14F-4D97-AF65-F5344CB8AC3E}">
        <p14:creationId xmlns:p14="http://schemas.microsoft.com/office/powerpoint/2010/main" val="25528231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44E720-213E-984A-984D-03C9AAB5F402}"/>
              </a:ext>
            </a:extLst>
          </p:cNvPr>
          <p:cNvSpPr/>
          <p:nvPr/>
        </p:nvSpPr>
        <p:spPr>
          <a:xfrm>
            <a:off x="1157271" y="2603678"/>
            <a:ext cx="6629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-.8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457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44E720-213E-984A-984D-03C9AAB5F402}"/>
              </a:ext>
            </a:extLst>
          </p:cNvPr>
          <p:cNvSpPr/>
          <p:nvPr/>
        </p:nvSpPr>
        <p:spPr>
          <a:xfrm>
            <a:off x="1157271" y="2603678"/>
            <a:ext cx="6629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-.8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F3EE7-F1CE-D441-B423-9125F71702C2}"/>
              </a:ext>
            </a:extLst>
          </p:cNvPr>
          <p:cNvSpPr txBox="1"/>
          <p:nvPr/>
        </p:nvSpPr>
        <p:spPr>
          <a:xfrm>
            <a:off x="3755463" y="4039887"/>
            <a:ext cx="143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ARIMA(1,1,0)</a:t>
            </a:r>
          </a:p>
        </p:txBody>
      </p:sp>
    </p:spTree>
    <p:extLst>
      <p:ext uri="{BB962C8B-B14F-4D97-AF65-F5344CB8AC3E}">
        <p14:creationId xmlns:p14="http://schemas.microsoft.com/office/powerpoint/2010/main" val="105803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44E720-213E-984A-984D-03C9AAB5F402}"/>
              </a:ext>
            </a:extLst>
          </p:cNvPr>
          <p:cNvSpPr/>
          <p:nvPr/>
        </p:nvSpPr>
        <p:spPr>
          <a:xfrm>
            <a:off x="1157271" y="2603678"/>
            <a:ext cx="6629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-.4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(1</a:t>
            </a:r>
            <a:r>
              <a:rPr lang="en-US" sz="2800" dirty="0">
                <a:latin typeface="Symbol" pitchFamily="18" charset="2"/>
              </a:rPr>
              <a:t>-.85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609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44E720-213E-984A-984D-03C9AAB5F402}"/>
              </a:ext>
            </a:extLst>
          </p:cNvPr>
          <p:cNvSpPr/>
          <p:nvPr/>
        </p:nvSpPr>
        <p:spPr>
          <a:xfrm>
            <a:off x="1157271" y="2603678"/>
            <a:ext cx="6629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-.4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(1</a:t>
            </a:r>
            <a:r>
              <a:rPr lang="en-US" sz="2800" dirty="0">
                <a:latin typeface="Symbol" pitchFamily="18" charset="2"/>
              </a:rPr>
              <a:t>-.85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1D6574-1776-E146-BF3A-FC5E7F3DA588}"/>
              </a:ext>
            </a:extLst>
          </p:cNvPr>
          <p:cNvSpPr txBox="1"/>
          <p:nvPr/>
        </p:nvSpPr>
        <p:spPr>
          <a:xfrm>
            <a:off x="3755463" y="4039887"/>
            <a:ext cx="143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ARIMA(1,1,1)</a:t>
            </a:r>
          </a:p>
        </p:txBody>
      </p:sp>
    </p:spTree>
    <p:extLst>
      <p:ext uri="{BB962C8B-B14F-4D97-AF65-F5344CB8AC3E}">
        <p14:creationId xmlns:p14="http://schemas.microsoft.com/office/powerpoint/2010/main" val="3332483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44E720-213E-984A-984D-03C9AAB5F402}"/>
              </a:ext>
            </a:extLst>
          </p:cNvPr>
          <p:cNvSpPr/>
          <p:nvPr/>
        </p:nvSpPr>
        <p:spPr>
          <a:xfrm>
            <a:off x="1143623" y="3013111"/>
            <a:ext cx="6629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-.4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i="1" baseline="30000" dirty="0">
                <a:latin typeface="Times New Roman" pitchFamily="18" charset="0"/>
              </a:rPr>
              <a:t>4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(1</a:t>
            </a:r>
            <a:r>
              <a:rPr lang="en-US" sz="2800" dirty="0">
                <a:latin typeface="Symbol" pitchFamily="18" charset="2"/>
              </a:rPr>
              <a:t>-.85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9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44E720-213E-984A-984D-03C9AAB5F402}"/>
              </a:ext>
            </a:extLst>
          </p:cNvPr>
          <p:cNvSpPr/>
          <p:nvPr/>
        </p:nvSpPr>
        <p:spPr>
          <a:xfrm>
            <a:off x="1143623" y="3013111"/>
            <a:ext cx="6629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-.4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i="1" baseline="30000" dirty="0">
                <a:latin typeface="Times New Roman" pitchFamily="18" charset="0"/>
              </a:rPr>
              <a:t>4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(1</a:t>
            </a:r>
            <a:r>
              <a:rPr lang="en-US" sz="2800" dirty="0">
                <a:latin typeface="Symbol" pitchFamily="18" charset="2"/>
              </a:rPr>
              <a:t>-.85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031862-7B83-3D48-BF92-3AFE1504C9AF}"/>
              </a:ext>
            </a:extLst>
          </p:cNvPr>
          <p:cNvSpPr txBox="1"/>
          <p:nvPr/>
        </p:nvSpPr>
        <p:spPr>
          <a:xfrm>
            <a:off x="3755463" y="4039887"/>
            <a:ext cx="1433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ARIMA(1,1,1) with s = 4</a:t>
            </a:r>
          </a:p>
        </p:txBody>
      </p:sp>
    </p:spTree>
    <p:extLst>
      <p:ext uri="{BB962C8B-B14F-4D97-AF65-F5344CB8AC3E}">
        <p14:creationId xmlns:p14="http://schemas.microsoft.com/office/powerpoint/2010/main" val="32714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44E720-213E-984A-984D-03C9AAB5F402}"/>
              </a:ext>
            </a:extLst>
          </p:cNvPr>
          <p:cNvSpPr/>
          <p:nvPr/>
        </p:nvSpPr>
        <p:spPr>
          <a:xfrm>
            <a:off x="-18144" y="3026759"/>
            <a:ext cx="89802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-.4</a:t>
            </a:r>
            <a:r>
              <a:rPr lang="en-US" sz="2800" i="1" dirty="0">
                <a:latin typeface="Times New Roman" pitchFamily="18" charset="0"/>
              </a:rPr>
              <a:t>B-.</a:t>
            </a:r>
            <a:r>
              <a:rPr lang="en-US" sz="2800" i="1" dirty="0">
                <a:latin typeface="Symbol" pitchFamily="18" charset="2"/>
              </a:rPr>
              <a:t>74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i="1" baseline="30000" dirty="0">
                <a:latin typeface="Times New Roman" pitchFamily="18" charset="0"/>
              </a:rPr>
              <a:t>3</a:t>
            </a:r>
            <a:r>
              <a:rPr lang="en-US" sz="2800" dirty="0">
                <a:latin typeface="Times New Roman" pitchFamily="18" charset="0"/>
              </a:rPr>
              <a:t>)((1</a:t>
            </a:r>
            <a:r>
              <a:rPr lang="en-US" sz="2800" dirty="0">
                <a:latin typeface="Symbol" pitchFamily="18" charset="2"/>
              </a:rPr>
              <a:t>-.6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baseline="30000" dirty="0">
                <a:latin typeface="Times New Roman" pitchFamily="18" charset="0"/>
              </a:rPr>
              <a:t>2</a:t>
            </a:r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i="1" baseline="30000" dirty="0">
                <a:latin typeface="Times New Roman" pitchFamily="18" charset="0"/>
              </a:rPr>
              <a:t>12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(1</a:t>
            </a:r>
            <a:r>
              <a:rPr lang="en-US" sz="2800" dirty="0">
                <a:latin typeface="Symbol" pitchFamily="18" charset="2"/>
              </a:rPr>
              <a:t>-.85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i="1" baseline="30000" dirty="0">
                <a:latin typeface="Times New Roman" pitchFamily="18" charset="0"/>
              </a:rPr>
              <a:t>2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432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44E720-213E-984A-984D-03C9AAB5F402}"/>
              </a:ext>
            </a:extLst>
          </p:cNvPr>
          <p:cNvSpPr/>
          <p:nvPr/>
        </p:nvSpPr>
        <p:spPr>
          <a:xfrm>
            <a:off x="-18144" y="3026759"/>
            <a:ext cx="89802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-.4</a:t>
            </a:r>
            <a:r>
              <a:rPr lang="en-US" sz="2800" i="1" dirty="0">
                <a:latin typeface="Times New Roman" pitchFamily="18" charset="0"/>
              </a:rPr>
              <a:t>B-.</a:t>
            </a:r>
            <a:r>
              <a:rPr lang="en-US" sz="2800" i="1" dirty="0">
                <a:latin typeface="Symbol" pitchFamily="18" charset="2"/>
              </a:rPr>
              <a:t>74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i="1" baseline="30000" dirty="0">
                <a:latin typeface="Times New Roman" pitchFamily="18" charset="0"/>
              </a:rPr>
              <a:t>3</a:t>
            </a:r>
            <a:r>
              <a:rPr lang="en-US" sz="2800" dirty="0">
                <a:latin typeface="Times New Roman" pitchFamily="18" charset="0"/>
              </a:rPr>
              <a:t>)((1</a:t>
            </a:r>
            <a:r>
              <a:rPr lang="en-US" sz="2800" dirty="0">
                <a:latin typeface="Symbol" pitchFamily="18" charset="2"/>
              </a:rPr>
              <a:t>-.6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baseline="30000" dirty="0">
                <a:latin typeface="Times New Roman" pitchFamily="18" charset="0"/>
              </a:rPr>
              <a:t>2</a:t>
            </a:r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anose="05050102010706020507" pitchFamily="18" charset="2"/>
              </a:rPr>
              <a:t>-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i="1" baseline="30000" dirty="0">
                <a:latin typeface="Times New Roman" pitchFamily="18" charset="0"/>
              </a:rPr>
              <a:t>12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(1</a:t>
            </a:r>
            <a:r>
              <a:rPr lang="en-US" sz="2800" dirty="0">
                <a:latin typeface="Symbol" pitchFamily="18" charset="2"/>
              </a:rPr>
              <a:t>-.85</a:t>
            </a:r>
            <a:r>
              <a:rPr lang="en-US" sz="2800" i="1" dirty="0">
                <a:latin typeface="Times New Roman" pitchFamily="18" charset="0"/>
              </a:rPr>
              <a:t>B</a:t>
            </a:r>
            <a:r>
              <a:rPr lang="en-US" sz="2800" i="1" baseline="30000" dirty="0">
                <a:latin typeface="Times New Roman" pitchFamily="18" charset="0"/>
              </a:rPr>
              <a:t>2</a:t>
            </a:r>
            <a:r>
              <a:rPr lang="en-US" sz="2800" dirty="0">
                <a:latin typeface="Times New Roman" pitchFamily="18" charset="0"/>
              </a:rPr>
              <a:t>)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97C4EB-551C-A64A-8BDE-B95607390DE0}"/>
              </a:ext>
            </a:extLst>
          </p:cNvPr>
          <p:cNvSpPr txBox="1"/>
          <p:nvPr/>
        </p:nvSpPr>
        <p:spPr>
          <a:xfrm>
            <a:off x="3755463" y="4039887"/>
            <a:ext cx="1433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ARIMA(4,2,2) with s = 12</a:t>
            </a:r>
          </a:p>
        </p:txBody>
      </p:sp>
    </p:spTree>
    <p:extLst>
      <p:ext uri="{BB962C8B-B14F-4D97-AF65-F5344CB8AC3E}">
        <p14:creationId xmlns:p14="http://schemas.microsoft.com/office/powerpoint/2010/main" val="753531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Simply Judge From These Plots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F8BF49-B9F8-724C-A2C6-D29D08C66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9" y="1683313"/>
            <a:ext cx="4937741" cy="44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912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Simply Judge From These Plots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F8BF49-B9F8-724C-A2C6-D29D08C66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9" y="1683313"/>
            <a:ext cx="4937741" cy="44688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C61E44-B3A8-4A4C-92CE-6316844E0EF4}"/>
              </a:ext>
            </a:extLst>
          </p:cNvPr>
          <p:cNvSpPr/>
          <p:nvPr/>
        </p:nvSpPr>
        <p:spPr>
          <a:xfrm>
            <a:off x="1692323" y="6397852"/>
            <a:ext cx="76973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ata</a:t>
            </a:r>
            <a:r>
              <a:rPr lang="en-US" dirty="0"/>
              <a:t> = </a:t>
            </a:r>
            <a:r>
              <a:rPr lang="en-US" dirty="0" err="1"/>
              <a:t>gen.aruma.wge</a:t>
            </a:r>
            <a:r>
              <a:rPr lang="en-US" dirty="0"/>
              <a:t>(500,d = 1, s = 12, phi = -.7, theta = -.9, </a:t>
            </a:r>
            <a:r>
              <a:rPr lang="en-US" dirty="0" err="1"/>
              <a:t>sn</a:t>
            </a:r>
            <a:r>
              <a:rPr lang="en-US" dirty="0"/>
              <a:t> = 9)</a:t>
            </a:r>
          </a:p>
        </p:txBody>
      </p:sp>
    </p:spTree>
    <p:extLst>
      <p:ext uri="{BB962C8B-B14F-4D97-AF65-F5344CB8AC3E}">
        <p14:creationId xmlns:p14="http://schemas.microsoft.com/office/powerpoint/2010/main" val="846764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45CDF-7847-2C47-A120-A6D21643C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509C7-C066-824F-8679-769FFC303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80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Simply Judge From These Plots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97F92D-A781-7942-804B-C46CCAE04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50" y="1690689"/>
            <a:ext cx="4279900" cy="387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821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6CB2-E754-DE46-A489-2176375E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Simply Judge From These Plots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E29D3C-6E59-204A-8B6D-E865B6937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50" y="1690689"/>
            <a:ext cx="4279900" cy="387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F105DC-04CC-BF48-A87C-DFD9E21FB68A}"/>
              </a:ext>
            </a:extLst>
          </p:cNvPr>
          <p:cNvSpPr/>
          <p:nvPr/>
        </p:nvSpPr>
        <p:spPr>
          <a:xfrm>
            <a:off x="1699146" y="5903626"/>
            <a:ext cx="69808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data = </a:t>
            </a:r>
            <a:r>
              <a:rPr lang="en-US" dirty="0" err="1"/>
              <a:t>gen.aruma.wge</a:t>
            </a:r>
            <a:r>
              <a:rPr lang="en-US" dirty="0"/>
              <a:t>(500,d = 2, phi = -.7, theta = -.9, </a:t>
            </a:r>
            <a:r>
              <a:rPr lang="en-US" dirty="0" err="1"/>
              <a:t>sn</a:t>
            </a:r>
            <a:r>
              <a:rPr lang="en-US" dirty="0"/>
              <a:t> = 9)</a:t>
            </a:r>
          </a:p>
        </p:txBody>
      </p:sp>
    </p:spTree>
    <p:extLst>
      <p:ext uri="{BB962C8B-B14F-4D97-AF65-F5344CB8AC3E}">
        <p14:creationId xmlns:p14="http://schemas.microsoft.com/office/powerpoint/2010/main" val="42722708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95981-FD05-5548-A1C0-ACBEDDDF2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002" y="2862666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End Break Out 2</a:t>
            </a:r>
          </a:p>
        </p:txBody>
      </p:sp>
    </p:spTree>
    <p:extLst>
      <p:ext uri="{BB962C8B-B14F-4D97-AF65-F5344CB8AC3E}">
        <p14:creationId xmlns:p14="http://schemas.microsoft.com/office/powerpoint/2010/main" val="9223595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95981-FD05-5548-A1C0-ACBEDDDF2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002" y="2862666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Break Out 3</a:t>
            </a:r>
          </a:p>
        </p:txBody>
      </p:sp>
    </p:spTree>
    <p:extLst>
      <p:ext uri="{BB962C8B-B14F-4D97-AF65-F5344CB8AC3E}">
        <p14:creationId xmlns:p14="http://schemas.microsoft.com/office/powerpoint/2010/main" val="27999383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BF27-2DFB-D140-9B55-A3281EEBC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Stock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34629-5D34-D641-BFC4-B7C0FB252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each member of your group</a:t>
            </a:r>
          </a:p>
          <a:p>
            <a:pPr lvl="1"/>
            <a:r>
              <a:rPr lang="en-US" dirty="0"/>
              <a:t>Describe the stock you picked</a:t>
            </a:r>
          </a:p>
          <a:p>
            <a:pPr lvl="1"/>
            <a:r>
              <a:rPr lang="en-US" dirty="0"/>
              <a:t>Describe the analysis you performed to try and identify a model.  </a:t>
            </a:r>
          </a:p>
        </p:txBody>
      </p:sp>
    </p:spTree>
    <p:extLst>
      <p:ext uri="{BB962C8B-B14F-4D97-AF65-F5344CB8AC3E}">
        <p14:creationId xmlns:p14="http://schemas.microsoft.com/office/powerpoint/2010/main" val="2113606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95981-FD05-5548-A1C0-ACBEDDDF2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002" y="2862666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End Break Out 3</a:t>
            </a:r>
          </a:p>
        </p:txBody>
      </p:sp>
    </p:spTree>
    <p:extLst>
      <p:ext uri="{BB962C8B-B14F-4D97-AF65-F5344CB8AC3E}">
        <p14:creationId xmlns:p14="http://schemas.microsoft.com/office/powerpoint/2010/main" val="13213479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2FC2DB-7FA0-D340-ABB6-704DE2B3B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91694"/>
            <a:ext cx="9144000" cy="7475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FAFDAA-9479-924F-9212-790D081BE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55370"/>
            <a:ext cx="9144000" cy="7268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4439EB-0044-2140-BDBA-82BE16CA82EE}"/>
              </a:ext>
            </a:extLst>
          </p:cNvPr>
          <p:cNvSpPr/>
          <p:nvPr/>
        </p:nvSpPr>
        <p:spPr>
          <a:xfrm>
            <a:off x="440140" y="4648698"/>
            <a:ext cx="8263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https://www.wsj.com/articles/sohn-stock-tips-may-not-be-worth-peanuts-1524592131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3640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F3588-E5EC-6741-807A-32D95E7FB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2C9A5-8300-FE47-A99E-E6FF88E2B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61" y="1690689"/>
            <a:ext cx="4279900" cy="387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192054-8F7D-A942-994C-992B0FA9E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226" y="1690689"/>
            <a:ext cx="4279900" cy="3873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7B7DB58-D25E-6648-BC9A-2658F5D51934}"/>
              </a:ext>
            </a:extLst>
          </p:cNvPr>
          <p:cNvSpPr/>
          <p:nvPr/>
        </p:nvSpPr>
        <p:spPr>
          <a:xfrm>
            <a:off x="5022021" y="5700931"/>
            <a:ext cx="36583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MO1 = </a:t>
            </a:r>
            <a:r>
              <a:rPr lang="en-US" dirty="0" err="1"/>
              <a:t>artrans.wge</a:t>
            </a:r>
            <a:r>
              <a:rPr lang="en-US" dirty="0"/>
              <a:t>(MO$MO.Close,1)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049BA5-0BFB-A646-8F97-041E0706BB97}"/>
              </a:ext>
            </a:extLst>
          </p:cNvPr>
          <p:cNvSpPr/>
          <p:nvPr/>
        </p:nvSpPr>
        <p:spPr>
          <a:xfrm>
            <a:off x="223861" y="5700931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 err="1"/>
              <a:t>getSymbols</a:t>
            </a:r>
            <a:r>
              <a:rPr lang="en-US" sz="1400" dirty="0"/>
              <a:t>("MO", from = "2018-6-10", to = "2019-6-10", </a:t>
            </a:r>
            <a:r>
              <a:rPr lang="en-US" sz="1400" dirty="0" err="1"/>
              <a:t>auto.assign</a:t>
            </a:r>
            <a:r>
              <a:rPr lang="en-US" sz="1400" dirty="0"/>
              <a:t> = TRUE)</a:t>
            </a:r>
          </a:p>
          <a:p>
            <a:r>
              <a:rPr lang="en-US" sz="1400" dirty="0" err="1"/>
              <a:t>plotts.sample.wge</a:t>
            </a:r>
            <a:r>
              <a:rPr lang="en-US" sz="1400" dirty="0"/>
              <a:t>(</a:t>
            </a:r>
            <a:r>
              <a:rPr lang="en-US" sz="1400" dirty="0" err="1"/>
              <a:t>MO$MO.Close</a:t>
            </a:r>
            <a:r>
              <a:rPr lang="en-US" sz="1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057326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F3588-E5EC-6741-807A-32D95E7FB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192054-8F7D-A942-994C-992B0FA9E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80" y="1690689"/>
            <a:ext cx="4279900" cy="3873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7B7DB58-D25E-6648-BC9A-2658F5D51934}"/>
              </a:ext>
            </a:extLst>
          </p:cNvPr>
          <p:cNvSpPr/>
          <p:nvPr/>
        </p:nvSpPr>
        <p:spPr>
          <a:xfrm>
            <a:off x="722975" y="5700931"/>
            <a:ext cx="36583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MO1 = </a:t>
            </a:r>
            <a:r>
              <a:rPr lang="en-US" dirty="0" err="1"/>
              <a:t>artrans.wge</a:t>
            </a:r>
            <a:r>
              <a:rPr lang="en-US" dirty="0"/>
              <a:t>(MO$MO.Close,1)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37896F-823C-4046-A1BA-8E660AC5C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650" y="2222572"/>
            <a:ext cx="3718258" cy="279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8768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805E8-BEC5-4745-AEFD-2429AA233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250" y="2676526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Break Out 4</a:t>
            </a:r>
          </a:p>
        </p:txBody>
      </p:sp>
    </p:spTree>
    <p:extLst>
      <p:ext uri="{BB962C8B-B14F-4D97-AF65-F5344CB8AC3E}">
        <p14:creationId xmlns:p14="http://schemas.microsoft.com/office/powerpoint/2010/main" val="38049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45CDF-7847-2C47-A120-A6D21643C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509C7-C066-824F-8679-769FFC303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each person in your group:</a:t>
            </a:r>
          </a:p>
          <a:p>
            <a:pPr lvl="1"/>
            <a:r>
              <a:rPr lang="en-US" dirty="0"/>
              <a:t>Remind everyone of your realization</a:t>
            </a:r>
          </a:p>
          <a:p>
            <a:pPr lvl="1"/>
            <a:r>
              <a:rPr lang="en-US" dirty="0"/>
              <a:t>Defend why you thought a signal + noise, ARIMA, ARUMA, ARMA, or any other model was appropriate or not appropriate.  </a:t>
            </a:r>
          </a:p>
        </p:txBody>
      </p:sp>
    </p:spTree>
    <p:extLst>
      <p:ext uri="{BB962C8B-B14F-4D97-AF65-F5344CB8AC3E}">
        <p14:creationId xmlns:p14="http://schemas.microsoft.com/office/powerpoint/2010/main" val="32251109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805E8-BEC5-4745-AEFD-2429AA233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9D5B0-1D94-8043-8C53-FF83E4AF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5492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Identify the seasonality if any: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019341-47A4-764B-89D6-E24D6DC99F47}"/>
              </a:ext>
            </a:extLst>
          </p:cNvPr>
          <p:cNvSpPr/>
          <p:nvPr/>
        </p:nvSpPr>
        <p:spPr>
          <a:xfrm>
            <a:off x="1105523" y="3054747"/>
            <a:ext cx="6629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-.76</a:t>
            </a:r>
            <a:r>
              <a:rPr lang="en-US" sz="2800" i="1" dirty="0">
                <a:latin typeface="Times New Roman" pitchFamily="18" charset="0"/>
              </a:rPr>
              <a:t>B - .94B</a:t>
            </a:r>
            <a:r>
              <a:rPr lang="en-US" sz="2800" i="1" baseline="30000" dirty="0">
                <a:latin typeface="Times New Roman" pitchFamily="18" charset="0"/>
              </a:rPr>
              <a:t>4</a:t>
            </a:r>
            <a:r>
              <a:rPr lang="en-US" sz="2800" i="1" dirty="0">
                <a:latin typeface="Times New Roman" pitchFamily="18" charset="0"/>
              </a:rPr>
              <a:t> +.75B</a:t>
            </a:r>
            <a:r>
              <a:rPr lang="en-US" sz="2800" i="1" baseline="30000" dirty="0">
                <a:latin typeface="Times New Roman" pitchFamily="18" charset="0"/>
              </a:rPr>
              <a:t>5</a:t>
            </a:r>
            <a:r>
              <a:rPr lang="en-US" sz="2800" i="1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98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805E8-BEC5-4745-AEFD-2429AA233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9D5B0-1D94-8043-8C53-FF83E4AF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5492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Identify the seasonality if any: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B035B0-E3FE-C546-99B1-038F14D53B9F}"/>
              </a:ext>
            </a:extLst>
          </p:cNvPr>
          <p:cNvSpPr/>
          <p:nvPr/>
        </p:nvSpPr>
        <p:spPr>
          <a:xfrm>
            <a:off x="1105523" y="3054747"/>
            <a:ext cx="6629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-.76</a:t>
            </a:r>
            <a:r>
              <a:rPr lang="en-US" sz="2800" i="1" dirty="0">
                <a:latin typeface="Times New Roman" pitchFamily="18" charset="0"/>
              </a:rPr>
              <a:t>B - .94B</a:t>
            </a:r>
            <a:r>
              <a:rPr lang="en-US" sz="2800" i="1" baseline="30000" dirty="0">
                <a:latin typeface="Times New Roman" pitchFamily="18" charset="0"/>
              </a:rPr>
              <a:t>4</a:t>
            </a:r>
            <a:r>
              <a:rPr lang="en-US" sz="2800" i="1" dirty="0">
                <a:latin typeface="Times New Roman" pitchFamily="18" charset="0"/>
              </a:rPr>
              <a:t> +.75B</a:t>
            </a:r>
            <a:r>
              <a:rPr lang="en-US" sz="2800" i="1" baseline="30000" dirty="0">
                <a:latin typeface="Times New Roman" pitchFamily="18" charset="0"/>
              </a:rPr>
              <a:t>5</a:t>
            </a:r>
            <a:r>
              <a:rPr lang="en-US" sz="2800" i="1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0666DD-D713-7E42-9ED5-FCE6628A9BC7}"/>
              </a:ext>
            </a:extLst>
          </p:cNvPr>
          <p:cNvSpPr/>
          <p:nvPr/>
        </p:nvSpPr>
        <p:spPr>
          <a:xfrm>
            <a:off x="50800" y="5581946"/>
            <a:ext cx="36871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factor.wge</a:t>
            </a:r>
            <a:r>
              <a:rPr lang="en-US" sz="1600" dirty="0"/>
              <a:t>(c(0.76,  0.00,  0.00,  .94, -0.75))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7F43D5-B947-854F-A4AE-4AB596209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2599" y="4064000"/>
            <a:ext cx="4743581" cy="15179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B0AE3A-735A-DA44-AD35-4BE6D95A9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91" y="4064000"/>
            <a:ext cx="3955706" cy="139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751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805E8-BEC5-4745-AEFD-2429AA233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9D5B0-1D94-8043-8C53-FF83E4AF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5492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Identify the seasonality if any: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019341-47A4-764B-89D6-E24D6DC99F47}"/>
              </a:ext>
            </a:extLst>
          </p:cNvPr>
          <p:cNvSpPr/>
          <p:nvPr/>
        </p:nvSpPr>
        <p:spPr>
          <a:xfrm>
            <a:off x="1105523" y="3054747"/>
            <a:ext cx="6629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-.76</a:t>
            </a:r>
            <a:r>
              <a:rPr lang="en-US" sz="2800" i="1" dirty="0">
                <a:latin typeface="Times New Roman" pitchFamily="18" charset="0"/>
              </a:rPr>
              <a:t>B - .94B</a:t>
            </a:r>
            <a:r>
              <a:rPr lang="en-US" sz="2800" i="1" baseline="30000" dirty="0">
                <a:latin typeface="Times New Roman" pitchFamily="18" charset="0"/>
              </a:rPr>
              <a:t>4</a:t>
            </a:r>
            <a:r>
              <a:rPr lang="en-US" sz="2800" i="1" dirty="0">
                <a:latin typeface="Times New Roman" pitchFamily="18" charset="0"/>
              </a:rPr>
              <a:t> +.75B</a:t>
            </a:r>
            <a:r>
              <a:rPr lang="en-US" sz="2800" i="1" baseline="30000" dirty="0">
                <a:latin typeface="Times New Roman" pitchFamily="18" charset="0"/>
              </a:rPr>
              <a:t>5</a:t>
            </a:r>
            <a:r>
              <a:rPr lang="en-US" sz="2800" i="1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55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805E8-BEC5-4745-AEFD-2429AA233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9D5B0-1D94-8043-8C53-FF83E4AF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5492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Identify the seasonality if any: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B035B0-E3FE-C546-99B1-038F14D53B9F}"/>
              </a:ext>
            </a:extLst>
          </p:cNvPr>
          <p:cNvSpPr/>
          <p:nvPr/>
        </p:nvSpPr>
        <p:spPr>
          <a:xfrm>
            <a:off x="1067423" y="2615735"/>
            <a:ext cx="6629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itchFamily="18" charset="0"/>
              </a:rPr>
              <a:t>(1</a:t>
            </a:r>
            <a:r>
              <a:rPr lang="en-US" sz="2800" dirty="0">
                <a:latin typeface="Symbol" pitchFamily="18" charset="2"/>
              </a:rPr>
              <a:t>-.76</a:t>
            </a:r>
            <a:r>
              <a:rPr lang="en-US" sz="2800" i="1" dirty="0">
                <a:latin typeface="Times New Roman" pitchFamily="18" charset="0"/>
              </a:rPr>
              <a:t>B - .94B</a:t>
            </a:r>
            <a:r>
              <a:rPr lang="en-US" sz="2800" i="1" baseline="30000" dirty="0">
                <a:latin typeface="Times New Roman" pitchFamily="18" charset="0"/>
              </a:rPr>
              <a:t>4</a:t>
            </a:r>
            <a:r>
              <a:rPr lang="en-US" sz="2800" i="1" dirty="0">
                <a:latin typeface="Times New Roman" pitchFamily="18" charset="0"/>
              </a:rPr>
              <a:t> +.75B</a:t>
            </a:r>
            <a:r>
              <a:rPr lang="en-US" sz="2800" i="1" baseline="30000" dirty="0">
                <a:latin typeface="Times New Roman" pitchFamily="18" charset="0"/>
              </a:rPr>
              <a:t>5</a:t>
            </a:r>
            <a:r>
              <a:rPr lang="en-US" sz="2800" i="1" dirty="0">
                <a:latin typeface="Times New Roman" pitchFamily="18" charset="0"/>
              </a:rPr>
              <a:t>)</a:t>
            </a:r>
            <a:r>
              <a:rPr lang="en-US" sz="2800" i="1" dirty="0" err="1">
                <a:latin typeface="Times New Roman" pitchFamily="18" charset="0"/>
              </a:rPr>
              <a:t>X</a:t>
            </a:r>
            <a:r>
              <a:rPr lang="en-US" sz="2800" i="1" baseline="-25000" dirty="0" err="1">
                <a:latin typeface="Times New Roman" pitchFamily="18" charset="0"/>
              </a:rPr>
              <a:t>t</a:t>
            </a:r>
            <a:r>
              <a:rPr lang="en-US" sz="2800" dirty="0">
                <a:latin typeface="Times New Roman" pitchFamily="18" charset="0"/>
              </a:rPr>
              <a:t>  = </a:t>
            </a:r>
            <a:r>
              <a:rPr lang="en-US" sz="2800" i="1" dirty="0">
                <a:latin typeface="Times New Roman" pitchFamily="18" charset="0"/>
              </a:rPr>
              <a:t>a</a:t>
            </a:r>
            <a:r>
              <a:rPr lang="en-US" sz="2800" i="1" baseline="-25000" dirty="0">
                <a:latin typeface="Times New Roman" pitchFamily="18" charset="0"/>
              </a:rPr>
              <a:t>t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0666DD-D713-7E42-9ED5-FCE6628A9BC7}"/>
              </a:ext>
            </a:extLst>
          </p:cNvPr>
          <p:cNvSpPr/>
          <p:nvPr/>
        </p:nvSpPr>
        <p:spPr>
          <a:xfrm>
            <a:off x="50800" y="5581946"/>
            <a:ext cx="36871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factor.wge</a:t>
            </a:r>
            <a:r>
              <a:rPr lang="en-US" sz="1600" dirty="0"/>
              <a:t>(c(0.76,  0.00,  0.00,  .94, -0.75))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7F43D5-B947-854F-A4AE-4AB596209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2599" y="4064000"/>
            <a:ext cx="4743581" cy="15179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B0AE3A-735A-DA44-AD35-4BE6D95A9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91" y="4064000"/>
            <a:ext cx="3955706" cy="139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230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44214-DEDE-0C48-A0D9-703DFA3B2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" y="365126"/>
            <a:ext cx="8928100" cy="1325563"/>
          </a:xfrm>
        </p:spPr>
        <p:txBody>
          <a:bodyPr/>
          <a:lstStyle/>
          <a:p>
            <a:r>
              <a:rPr lang="en-US" dirty="0"/>
              <a:t>Which Model has Annual Seasonality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BE6CED-CACA-8242-9A1C-679B3A283613}"/>
              </a:ext>
            </a:extLst>
          </p:cNvPr>
          <p:cNvSpPr/>
          <p:nvPr/>
        </p:nvSpPr>
        <p:spPr>
          <a:xfrm>
            <a:off x="450850" y="2066836"/>
            <a:ext cx="82423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(-0.1B   -  0.72B</a:t>
            </a:r>
            <a:r>
              <a:rPr lang="en-US" baseline="30000" dirty="0"/>
              <a:t>2</a:t>
            </a:r>
            <a:r>
              <a:rPr lang="en-US" dirty="0"/>
              <a:t>  + 0.016B</a:t>
            </a:r>
            <a:r>
              <a:rPr lang="en-US" baseline="30000" dirty="0"/>
              <a:t>3</a:t>
            </a:r>
            <a:r>
              <a:rPr lang="en-US" dirty="0"/>
              <a:t>  +  0.29B</a:t>
            </a:r>
            <a:r>
              <a:rPr lang="en-US" baseline="30000" dirty="0"/>
              <a:t>4</a:t>
            </a:r>
            <a:r>
              <a:rPr lang="en-US" dirty="0"/>
              <a:t>  - 0.02B</a:t>
            </a:r>
            <a:r>
              <a:rPr lang="en-US" baseline="30000" dirty="0"/>
              <a:t>5</a:t>
            </a:r>
            <a:r>
              <a:rPr lang="en-US" dirty="0"/>
              <a:t>   -   0.144B</a:t>
            </a:r>
            <a:r>
              <a:rPr lang="en-US" baseline="30000" dirty="0"/>
              <a:t>6</a:t>
            </a:r>
            <a:r>
              <a:rPr lang="en-US" dirty="0"/>
              <a:t>  + 0.0032B</a:t>
            </a:r>
            <a:r>
              <a:rPr lang="en-US" baseline="30000" dirty="0"/>
              <a:t>7</a:t>
            </a:r>
            <a:r>
              <a:rPr lang="en-US" dirty="0"/>
              <a:t>  -  0.0621B</a:t>
            </a:r>
            <a:r>
              <a:rPr lang="en-US" baseline="30000" dirty="0"/>
              <a:t>8</a:t>
            </a:r>
            <a:r>
              <a:rPr lang="en-US" dirty="0"/>
              <a:t>     +  0.008B</a:t>
            </a:r>
            <a:r>
              <a:rPr lang="en-US" baseline="30000" dirty="0"/>
              <a:t>9</a:t>
            </a:r>
            <a:r>
              <a:rPr lang="en-US" dirty="0"/>
              <a:t> +  0.058B</a:t>
            </a:r>
            <a:r>
              <a:rPr lang="en-US" baseline="30000" dirty="0"/>
              <a:t>10</a:t>
            </a:r>
            <a:r>
              <a:rPr lang="en-US" dirty="0"/>
              <a:t>  -   0.00128B</a:t>
            </a:r>
            <a:r>
              <a:rPr lang="en-US" baseline="30000" dirty="0"/>
              <a:t>11</a:t>
            </a:r>
            <a:r>
              <a:rPr lang="en-US" dirty="0"/>
              <a:t>  -  0.0072B</a:t>
            </a:r>
            <a:r>
              <a:rPr lang="en-US" baseline="30000" dirty="0"/>
              <a:t>12</a:t>
            </a:r>
            <a:r>
              <a:rPr lang="en-US" dirty="0"/>
              <a:t>)</a:t>
            </a:r>
            <a:r>
              <a:rPr lang="en-US" dirty="0" err="1"/>
              <a:t>Xt</a:t>
            </a:r>
            <a:r>
              <a:rPr lang="en-US" dirty="0"/>
              <a:t> = at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23A331-670E-C04D-BE90-29348DB7D76D}"/>
              </a:ext>
            </a:extLst>
          </p:cNvPr>
          <p:cNvSpPr/>
          <p:nvPr/>
        </p:nvSpPr>
        <p:spPr>
          <a:xfrm>
            <a:off x="0" y="2982048"/>
            <a:ext cx="9144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/>
              <a:t>factor.wge</a:t>
            </a:r>
            <a:r>
              <a:rPr lang="en-US" sz="1600" dirty="0"/>
              <a:t>(c(0.1, 0.72, -0.016, -0.29, 0.02, 0.144, -0.0032, 0.0621, -0.008, -0.058,  0.00128, 0.0072))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8C8C6E-DB36-7549-BB32-A08111F71560}"/>
              </a:ext>
            </a:extLst>
          </p:cNvPr>
          <p:cNvSpPr txBox="1"/>
          <p:nvPr/>
        </p:nvSpPr>
        <p:spPr>
          <a:xfrm>
            <a:off x="614149" y="1419367"/>
            <a:ext cx="2224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EFC725-B830-C443-A51F-78A53B6C6076}"/>
              </a:ext>
            </a:extLst>
          </p:cNvPr>
          <p:cNvSpPr txBox="1"/>
          <p:nvPr/>
        </p:nvSpPr>
        <p:spPr>
          <a:xfrm>
            <a:off x="614148" y="4242629"/>
            <a:ext cx="2224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34F556-E105-5C46-943B-3735A704CA93}"/>
              </a:ext>
            </a:extLst>
          </p:cNvPr>
          <p:cNvSpPr/>
          <p:nvPr/>
        </p:nvSpPr>
        <p:spPr>
          <a:xfrm>
            <a:off x="239784" y="4850726"/>
            <a:ext cx="87899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factor.wge</a:t>
            </a:r>
            <a:r>
              <a:rPr lang="en-US" sz="1400" dirty="0"/>
              <a:t>(c(-0.2000,  0.6300,  0.0000,  0.0000,  0.0000,  0.0000,  0.0000,  0.0000,  0.0000,  0.0000,  0.0000,  0.9700,  0.1940, -0.6111))</a:t>
            </a:r>
          </a:p>
        </p:txBody>
      </p:sp>
    </p:spTree>
    <p:extLst>
      <p:ext uri="{BB962C8B-B14F-4D97-AF65-F5344CB8AC3E}">
        <p14:creationId xmlns:p14="http://schemas.microsoft.com/office/powerpoint/2010/main" val="20239921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44214-DEDE-0C48-A0D9-703DFA3B2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" y="365126"/>
            <a:ext cx="8928100" cy="1325563"/>
          </a:xfrm>
        </p:spPr>
        <p:txBody>
          <a:bodyPr/>
          <a:lstStyle/>
          <a:p>
            <a:r>
              <a:rPr lang="en-US" dirty="0"/>
              <a:t>Which Model has Annual Seasonality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56BAEF-2CEA-864F-9E49-04446C7AF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02" y="3629273"/>
            <a:ext cx="4401098" cy="17604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A46EB1-0B23-754B-8521-AC865798F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9225" y="4884745"/>
            <a:ext cx="4650475" cy="17781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B84215-D83D-104B-B4FA-8DF0D45C137E}"/>
              </a:ext>
            </a:extLst>
          </p:cNvPr>
          <p:cNvSpPr txBox="1"/>
          <p:nvPr/>
        </p:nvSpPr>
        <p:spPr>
          <a:xfrm>
            <a:off x="614148" y="1730479"/>
            <a:ext cx="2224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6F65FC-3D6F-8B43-8FEB-A1696C598B64}"/>
              </a:ext>
            </a:extLst>
          </p:cNvPr>
          <p:cNvSpPr/>
          <p:nvPr/>
        </p:nvSpPr>
        <p:spPr>
          <a:xfrm>
            <a:off x="239784" y="2338576"/>
            <a:ext cx="87899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factor.wge</a:t>
            </a:r>
            <a:r>
              <a:rPr lang="en-US" sz="1400" dirty="0"/>
              <a:t>(c(-0.2000,  0.6300,  0.0000,  0.0000,  0.0000,  0.0000,  0.0000,  0.0000,  0.0000,  0.0000,  0.0000,  0.9700,  0.1940, -0.6111))</a:t>
            </a:r>
          </a:p>
        </p:txBody>
      </p:sp>
    </p:spTree>
    <p:extLst>
      <p:ext uri="{BB962C8B-B14F-4D97-AF65-F5344CB8AC3E}">
        <p14:creationId xmlns:p14="http://schemas.microsoft.com/office/powerpoint/2010/main" val="20687182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805E8-BEC5-4745-AEFD-2429AA233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250" y="2676526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End Break Out 4</a:t>
            </a:r>
          </a:p>
        </p:txBody>
      </p:sp>
    </p:spTree>
    <p:extLst>
      <p:ext uri="{BB962C8B-B14F-4D97-AF65-F5344CB8AC3E}">
        <p14:creationId xmlns:p14="http://schemas.microsoft.com/office/powerpoint/2010/main" val="16666582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690B2-5439-2C46-AF43-8C92CAEE0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Nyquist Frequency Discussion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55AB97-33E4-0A4B-A962-2EA8302D2CCA}"/>
              </a:ext>
            </a:extLst>
          </p:cNvPr>
          <p:cNvSpPr/>
          <p:nvPr/>
        </p:nvSpPr>
        <p:spPr>
          <a:xfrm>
            <a:off x="136477" y="1373077"/>
            <a:ext cx="8871045" cy="533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00" dirty="0"/>
          </a:p>
          <a:p>
            <a:r>
              <a:rPr lang="en-US" sz="1100" dirty="0"/>
              <a:t>#Nyquist Frequency</a:t>
            </a:r>
          </a:p>
          <a:p>
            <a:r>
              <a:rPr lang="en-US" sz="1100" dirty="0"/>
              <a:t>## Data Generation</a:t>
            </a:r>
          </a:p>
          <a:p>
            <a:r>
              <a:rPr lang="en-US" sz="1100" dirty="0"/>
              <a:t>We have generated data that has a frequency on the scale of seconds of .02.  That is, the data have a period of 50 seconds.  </a:t>
            </a:r>
          </a:p>
          <a:p>
            <a:r>
              <a:rPr lang="en-US" sz="1100" dirty="0"/>
              <a:t>We have then sampled only at every minute (every 60th observation).  Note that this has a frequency around .2. </a:t>
            </a:r>
          </a:p>
          <a:p>
            <a:r>
              <a:rPr lang="en-US" sz="1100" dirty="0"/>
              <a:t>```{r}</a:t>
            </a:r>
          </a:p>
          <a:p>
            <a:r>
              <a:rPr lang="en-US" sz="1100" dirty="0"/>
              <a:t>library(</a:t>
            </a:r>
            <a:r>
              <a:rPr lang="en-US" sz="1100" dirty="0" err="1"/>
              <a:t>tswge</a:t>
            </a:r>
            <a:r>
              <a:rPr lang="en-US" sz="1100" dirty="0"/>
              <a:t>)</a:t>
            </a:r>
          </a:p>
          <a:p>
            <a:r>
              <a:rPr lang="en-US" sz="1100" dirty="0"/>
              <a:t>P02 = </a:t>
            </a:r>
            <a:r>
              <a:rPr lang="en-US" sz="1100" dirty="0" err="1"/>
              <a:t>gen.sigplusnoise.wge</a:t>
            </a:r>
            <a:r>
              <a:rPr lang="en-US" sz="1100" dirty="0"/>
              <a:t>(6000,coef = c(1,0), </a:t>
            </a:r>
            <a:r>
              <a:rPr lang="en-US" sz="1100" dirty="0" err="1"/>
              <a:t>freq</a:t>
            </a:r>
            <a:r>
              <a:rPr lang="en-US" sz="1100" dirty="0"/>
              <a:t> = c(.02,0), </a:t>
            </a:r>
            <a:r>
              <a:rPr lang="en-US" sz="1100" dirty="0" err="1"/>
              <a:t>vara</a:t>
            </a:r>
            <a:r>
              <a:rPr lang="en-US" sz="1100" dirty="0"/>
              <a:t>  = 0)</a:t>
            </a:r>
          </a:p>
          <a:p>
            <a:r>
              <a:rPr lang="en-US" sz="1100" dirty="0" err="1"/>
              <a:t>parzen.wge</a:t>
            </a:r>
            <a:r>
              <a:rPr lang="en-US" sz="1100" dirty="0"/>
              <a:t>(P02)</a:t>
            </a:r>
          </a:p>
          <a:p>
            <a:r>
              <a:rPr lang="en-US" sz="1100" dirty="0"/>
              <a:t>x = </a:t>
            </a:r>
            <a:r>
              <a:rPr lang="en-US" sz="1100" dirty="0" err="1"/>
              <a:t>seq</a:t>
            </a:r>
            <a:r>
              <a:rPr lang="en-US" sz="1100" dirty="0"/>
              <a:t>(1,6000, by = 60)</a:t>
            </a:r>
          </a:p>
          <a:p>
            <a:r>
              <a:rPr lang="en-US" sz="1100" dirty="0"/>
              <a:t>Min = P02[x]</a:t>
            </a:r>
          </a:p>
          <a:p>
            <a:r>
              <a:rPr lang="en-US" sz="1100" dirty="0" err="1"/>
              <a:t>parzen.wge</a:t>
            </a:r>
            <a:r>
              <a:rPr lang="en-US" sz="1100" dirty="0"/>
              <a:t>(Min)</a:t>
            </a:r>
          </a:p>
          <a:p>
            <a:r>
              <a:rPr lang="en-US" sz="1100" dirty="0"/>
              <a:t>par(</a:t>
            </a:r>
            <a:r>
              <a:rPr lang="en-US" sz="1100" dirty="0" err="1"/>
              <a:t>mfrow</a:t>
            </a:r>
            <a:r>
              <a:rPr lang="en-US" sz="1100" dirty="0"/>
              <a:t>=c(1,2))</a:t>
            </a:r>
          </a:p>
          <a:p>
            <a:r>
              <a:rPr lang="en-US" sz="1100" dirty="0" err="1"/>
              <a:t>parzen.wge</a:t>
            </a:r>
            <a:r>
              <a:rPr lang="en-US" sz="1100" dirty="0"/>
              <a:t>(P02)</a:t>
            </a:r>
          </a:p>
          <a:p>
            <a:r>
              <a:rPr lang="en-US" sz="1100" dirty="0" err="1"/>
              <a:t>parzen.wge</a:t>
            </a:r>
            <a:r>
              <a:rPr lang="en-US" sz="1100" dirty="0"/>
              <a:t>(Min)</a:t>
            </a:r>
          </a:p>
          <a:p>
            <a:endParaRPr lang="en-US" sz="1100" dirty="0"/>
          </a:p>
          <a:p>
            <a:r>
              <a:rPr lang="en-US" sz="1100" dirty="0"/>
              <a:t>```</a:t>
            </a:r>
          </a:p>
          <a:p>
            <a:endParaRPr lang="en-US" sz="1100" dirty="0"/>
          </a:p>
          <a:p>
            <a:r>
              <a:rPr lang="en-US" sz="1100" dirty="0"/>
              <a:t>## Scenario</a:t>
            </a:r>
          </a:p>
          <a:p>
            <a:r>
              <a:rPr lang="en-US" sz="1100" dirty="0"/>
              <a:t>Consider now that the data we observed first was the data observed at every minute.  We would then see a frequency of about .2. </a:t>
            </a:r>
          </a:p>
          <a:p>
            <a:r>
              <a:rPr lang="en-US" sz="1100" dirty="0"/>
              <a:t>```{r}</a:t>
            </a:r>
          </a:p>
          <a:p>
            <a:r>
              <a:rPr lang="en-US" sz="1100" dirty="0" err="1"/>
              <a:t>parzen.wge</a:t>
            </a:r>
            <a:r>
              <a:rPr lang="en-US" sz="1100" dirty="0"/>
              <a:t>(Min)</a:t>
            </a:r>
          </a:p>
          <a:p>
            <a:r>
              <a:rPr lang="en-US" sz="1100" dirty="0"/>
              <a:t>```</a:t>
            </a:r>
          </a:p>
          <a:p>
            <a:endParaRPr lang="en-US" sz="1100" dirty="0"/>
          </a:p>
          <a:p>
            <a:r>
              <a:rPr lang="en-US" sz="1100" dirty="0"/>
              <a:t>However, there was another frequency present but we could not observe it ... unless we sample faster.  </a:t>
            </a:r>
          </a:p>
          <a:p>
            <a:r>
              <a:rPr lang="en-US" sz="1100" dirty="0"/>
              <a:t>The P02 data is the data that was then recorded at the seconds.  Each 60th data point is the same as the Minute data ... but there is a much different frequency present now.  Now each integer represents a second.  </a:t>
            </a:r>
          </a:p>
          <a:p>
            <a:endParaRPr lang="en-US" sz="1100" dirty="0"/>
          </a:p>
          <a:p>
            <a:r>
              <a:rPr lang="en-US" sz="1100" dirty="0"/>
              <a:t>```{r}</a:t>
            </a:r>
          </a:p>
          <a:p>
            <a:r>
              <a:rPr lang="en-US" sz="1100" dirty="0" err="1"/>
              <a:t>parzen.wge</a:t>
            </a:r>
            <a:r>
              <a:rPr lang="en-US" sz="1100" dirty="0"/>
              <a:t>(P02)</a:t>
            </a:r>
          </a:p>
          <a:p>
            <a:r>
              <a:rPr lang="en-US" sz="1100" dirty="0"/>
              <a:t>```</a:t>
            </a:r>
          </a:p>
        </p:txBody>
      </p:sp>
    </p:spTree>
    <p:extLst>
      <p:ext uri="{BB962C8B-B14F-4D97-AF65-F5344CB8AC3E}">
        <p14:creationId xmlns:p14="http://schemas.microsoft.com/office/powerpoint/2010/main" val="2973376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45CDF-7847-2C47-A120-A6D21643C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07" y="2603359"/>
            <a:ext cx="7886700" cy="1325563"/>
          </a:xfrm>
        </p:spPr>
        <p:txBody>
          <a:bodyPr/>
          <a:lstStyle/>
          <a:p>
            <a:r>
              <a:rPr lang="en-US" dirty="0"/>
              <a:t>End Break Out 1</a:t>
            </a:r>
          </a:p>
        </p:txBody>
      </p:sp>
    </p:spTree>
    <p:extLst>
      <p:ext uri="{BB962C8B-B14F-4D97-AF65-F5344CB8AC3E}">
        <p14:creationId xmlns:p14="http://schemas.microsoft.com/office/powerpoint/2010/main" val="1593976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1554DF-74AC-5740-A753-A471A1B801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9" t="49180"/>
          <a:stretch/>
        </p:blipFill>
        <p:spPr>
          <a:xfrm>
            <a:off x="3668581" y="532264"/>
            <a:ext cx="5033252" cy="46559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836CC6-34EA-824A-8C51-AFC49BAA6017}"/>
              </a:ext>
            </a:extLst>
          </p:cNvPr>
          <p:cNvSpPr txBox="1"/>
          <p:nvPr/>
        </p:nvSpPr>
        <p:spPr>
          <a:xfrm>
            <a:off x="1446235" y="5527345"/>
            <a:ext cx="4018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 feel like ARUMA is most appropriate.</a:t>
            </a:r>
          </a:p>
        </p:txBody>
      </p:sp>
    </p:spTree>
    <p:extLst>
      <p:ext uri="{BB962C8B-B14F-4D97-AF65-F5344CB8AC3E}">
        <p14:creationId xmlns:p14="http://schemas.microsoft.com/office/powerpoint/2010/main" val="1079275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EF5E9-6209-DE4A-81F0-744B2F867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Monthly Amtrak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1554DF-74AC-5740-A753-A471A1B80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563" y="1690688"/>
            <a:ext cx="5174128" cy="46828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3AA87A-970B-2A43-B54D-EC809B916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690688"/>
            <a:ext cx="2223732" cy="444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12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EF5E9-6209-DE4A-81F0-744B2F867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Monthly Amtrak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AA87A-970B-2A43-B54D-EC809B916B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545"/>
          <a:stretch/>
        </p:blipFill>
        <p:spPr>
          <a:xfrm>
            <a:off x="7836546" y="185753"/>
            <a:ext cx="1055326" cy="10016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390880-AB59-1C47-8FFF-AA3B3FB68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65" y="1355769"/>
            <a:ext cx="3304854" cy="29910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11A3FC-B60E-BE4C-AA3C-C635ED694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2303" y="1355768"/>
            <a:ext cx="3297314" cy="29842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0E6CAE-6C64-BF4F-892E-F1C9312574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638" y="4482853"/>
            <a:ext cx="3889707" cy="1392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FAC5FC-B4EC-5043-BB03-65B6F2B221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05350" y="4444759"/>
            <a:ext cx="3911220" cy="2154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32F567-7261-5C45-AE1D-7BA8D7A7C2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922" y="4885896"/>
            <a:ext cx="2274437" cy="16990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4BE87C-314B-8C41-998B-DDDA677AAD8B}"/>
              </a:ext>
            </a:extLst>
          </p:cNvPr>
          <p:cNvSpPr txBox="1"/>
          <p:nvPr/>
        </p:nvSpPr>
        <p:spPr>
          <a:xfrm>
            <a:off x="2493304" y="4899544"/>
            <a:ext cx="65688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Given the several peaks in the spectral density and the intuitive presence of at least annual seasonality, the (1-B^12) factor was removed.  At that point there was still significant wandering and some evidence of a (1-B) term in the </a:t>
            </a:r>
            <a:r>
              <a:rPr lang="en-US" sz="1600" dirty="0" err="1"/>
              <a:t>acf</a:t>
            </a:r>
            <a:r>
              <a:rPr lang="en-US" sz="1600" dirty="0"/>
              <a:t> therefore the (1-B) was taken out as well.  At this point the realization looked stationary and the aic5.wge() favored the ARMA(1,1).  For this reason, a reasonable model seemed to be the an ARUMA model with d = 1, s = 12, p = 1 and q = 1.  This can be written as a ARIMA(1,1,1) with s = 12.</a:t>
            </a:r>
          </a:p>
        </p:txBody>
      </p:sp>
    </p:spTree>
    <p:extLst>
      <p:ext uri="{BB962C8B-B14F-4D97-AF65-F5344CB8AC3E}">
        <p14:creationId xmlns:p14="http://schemas.microsoft.com/office/powerpoint/2010/main" val="3359775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95981-FD05-5548-A1C0-ACBEDDDF2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97" y="2739837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Break Out 2</a:t>
            </a:r>
          </a:p>
        </p:txBody>
      </p:sp>
    </p:spTree>
    <p:extLst>
      <p:ext uri="{BB962C8B-B14F-4D97-AF65-F5344CB8AC3E}">
        <p14:creationId xmlns:p14="http://schemas.microsoft.com/office/powerpoint/2010/main" val="4013453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95981-FD05-5548-A1C0-ACBEDDDF2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BDBE33-8959-8C4B-86E6-E080B3CA3F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58"/>
          <a:stretch/>
        </p:blipFill>
        <p:spPr>
          <a:xfrm>
            <a:off x="324649" y="2947916"/>
            <a:ext cx="8190701" cy="171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08206"/>
      </p:ext>
    </p:extLst>
  </p:cSld>
  <p:clrMapOvr>
    <a:masterClrMapping/>
  </p:clrMapOvr>
</p:sld>
</file>

<file path=ppt/theme/theme1.xml><?xml version="1.0" encoding="utf-8"?>
<a:theme xmlns:a="http://schemas.openxmlformats.org/drawingml/2006/main" name="2U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U" id="{366B8B3C-2D30-EF4C-945A-9C2F0CDF465A}" vid="{BACFCB83-49E5-4846-9BF9-7818E6FE7F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2U</Template>
  <TotalTime>329</TotalTime>
  <Words>1080</Words>
  <Application>Microsoft Macintosh PowerPoint</Application>
  <PresentationFormat>On-screen Show (4:3)</PresentationFormat>
  <Paragraphs>105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Symbol</vt:lpstr>
      <vt:lpstr>Times New Roman</vt:lpstr>
      <vt:lpstr>2U</vt:lpstr>
      <vt:lpstr>Unit 6: Time Series</vt:lpstr>
      <vt:lpstr>Break Out 1</vt:lpstr>
      <vt:lpstr>Break Out 1</vt:lpstr>
      <vt:lpstr>End Break Out 1</vt:lpstr>
      <vt:lpstr>PowerPoint Presentation</vt:lpstr>
      <vt:lpstr>Monthly Amtrak Data</vt:lpstr>
      <vt:lpstr>Monthly Amtrak Data</vt:lpstr>
      <vt:lpstr>Break Out 2</vt:lpstr>
      <vt:lpstr>Break Out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Simply Judge From These Plots</vt:lpstr>
      <vt:lpstr>Simply Judge From These Plots</vt:lpstr>
      <vt:lpstr>Simply Judge From These Plots</vt:lpstr>
      <vt:lpstr>Simply Judge From These Plots</vt:lpstr>
      <vt:lpstr>End Break Out 2</vt:lpstr>
      <vt:lpstr>Break Out 3</vt:lpstr>
      <vt:lpstr>Stock Modeling</vt:lpstr>
      <vt:lpstr>End Break Out 3</vt:lpstr>
      <vt:lpstr>PowerPoint Presentation</vt:lpstr>
      <vt:lpstr>MO</vt:lpstr>
      <vt:lpstr>MO</vt:lpstr>
      <vt:lpstr>Break Out 4</vt:lpstr>
      <vt:lpstr>Break Out 4</vt:lpstr>
      <vt:lpstr>Break Out 4</vt:lpstr>
      <vt:lpstr>Break Out 4</vt:lpstr>
      <vt:lpstr>Break Out 4</vt:lpstr>
      <vt:lpstr>Which Model has Annual Seasonality</vt:lpstr>
      <vt:lpstr>Which Model has Annual Seasonality</vt:lpstr>
      <vt:lpstr>End Break Out 4</vt:lpstr>
      <vt:lpstr>Nyquist Frequency Discussion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6: Time Series</dc:title>
  <dc:creator>Microsoft Office User</dc:creator>
  <cp:lastModifiedBy>Microsoft Office User</cp:lastModifiedBy>
  <cp:revision>13</cp:revision>
  <dcterms:created xsi:type="dcterms:W3CDTF">2019-06-11T20:00:22Z</dcterms:created>
  <dcterms:modified xsi:type="dcterms:W3CDTF">2019-06-12T01:32:21Z</dcterms:modified>
</cp:coreProperties>
</file>

<file path=docProps/thumbnail.jpeg>
</file>